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4" r:id="rId4"/>
    <p:sldId id="275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77" r:id="rId13"/>
    <p:sldId id="267" r:id="rId14"/>
    <p:sldId id="268" r:id="rId15"/>
    <p:sldId id="269" r:id="rId16"/>
    <p:sldId id="278" r:id="rId17"/>
    <p:sldId id="270" r:id="rId18"/>
    <p:sldId id="271" r:id="rId19"/>
    <p:sldId id="276" r:id="rId20"/>
    <p:sldId id="272" r:id="rId21"/>
    <p:sldId id="273" r:id="rId22"/>
  </p:sldIdLst>
  <p:sldSz cx="9144000" cy="6858000" type="screen4x3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87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1" d="100"/>
          <a:sy n="61" d="100"/>
        </p:scale>
        <p:origin x="43" y="6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95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45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42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77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50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476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2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1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90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538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1C7F6-DAD0-4F20-8B3C-B1C29236B402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79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1C7F6-DAD0-4F20-8B3C-B1C29236B402}" type="datetimeFigureOut">
              <a:rPr lang="en-US" smtClean="0"/>
              <a:t>8/31/2018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658BA-0203-476C-9ABE-57C11F949E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06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95224"/>
            <a:ext cx="7772400" cy="2387600"/>
          </a:xfrm>
        </p:spPr>
        <p:txBody>
          <a:bodyPr/>
          <a:lstStyle/>
          <a:p>
            <a:r>
              <a:rPr lang="en-US" b="1" dirty="0">
                <a:latin typeface="Calibri Light" panose="020F0302020204030204" pitchFamily="34" charset="0"/>
              </a:rPr>
              <a:t>Validation Team</a:t>
            </a:r>
            <a:br>
              <a:rPr lang="en-US" b="1" dirty="0">
                <a:latin typeface="Calibri Light" panose="020F0302020204030204" pitchFamily="34" charset="0"/>
              </a:rPr>
            </a:br>
            <a:r>
              <a:rPr lang="en-US" b="1" dirty="0">
                <a:latin typeface="Calibri Light" panose="020F0302020204030204" pitchFamily="34" charset="0"/>
              </a:rPr>
              <a:t>Exit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274899"/>
            <a:ext cx="6858000" cy="1655762"/>
          </a:xfrm>
        </p:spPr>
        <p:txBody>
          <a:bodyPr/>
          <a:lstStyle/>
          <a:p>
            <a:r>
              <a:rPr lang="en-US" sz="2800" dirty="0">
                <a:latin typeface="Calibri" panose="020F0502020204030204" pitchFamily="34" charset="0"/>
              </a:rPr>
              <a:t>&lt;INSERT SCHOOL NAME&gt;</a:t>
            </a:r>
          </a:p>
          <a:p>
            <a:r>
              <a:rPr lang="en-US" sz="2800" dirty="0">
                <a:latin typeface="Calibri" panose="020F0502020204030204" pitchFamily="34" charset="0"/>
              </a:rPr>
              <a:t>&lt;INSERT SCHOOL CITY / STATE&gt;</a:t>
            </a:r>
          </a:p>
          <a:p>
            <a:r>
              <a:rPr lang="en-US" sz="2800" dirty="0">
                <a:latin typeface="Calibri" panose="020F0502020204030204" pitchFamily="34" charset="0"/>
              </a:rPr>
              <a:t>&lt;INSERT VALIDATION VISIT DATES&gt;</a:t>
            </a:r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485" y="570089"/>
            <a:ext cx="6691030" cy="1465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48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Validation Team School Ratings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858528"/>
              </p:ext>
            </p:extLst>
          </p:nvPr>
        </p:nvGraphicFramePr>
        <p:xfrm>
          <a:off x="1524000" y="1406104"/>
          <a:ext cx="6096000" cy="35023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5917">
                  <a:extLst>
                    <a:ext uri="{9D8B030D-6E8A-4147-A177-3AD203B41FA5}">
                      <a16:colId xmlns:a16="http://schemas.microsoft.com/office/drawing/2014/main" val="2887235139"/>
                    </a:ext>
                  </a:extLst>
                </a:gridCol>
                <a:gridCol w="2030083">
                  <a:extLst>
                    <a:ext uri="{9D8B030D-6E8A-4147-A177-3AD203B41FA5}">
                      <a16:colId xmlns:a16="http://schemas.microsoft.com/office/drawing/2014/main" val="4234106536"/>
                    </a:ext>
                  </a:extLst>
                </a:gridCol>
              </a:tblGrid>
              <a:tr h="4377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STANDARD</a:t>
                      </a:r>
                    </a:p>
                  </a:txBody>
                  <a:tcPr>
                    <a:solidFill>
                      <a:srgbClr val="5B87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RATING</a:t>
                      </a:r>
                    </a:p>
                  </a:txBody>
                  <a:tcPr anchor="ctr">
                    <a:solidFill>
                      <a:srgbClr val="5B87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231872"/>
                  </a:ext>
                </a:extLst>
              </a:tr>
              <a:tr h="43779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 Light" panose="020F0302020204030204" pitchFamily="34" charset="0"/>
                        </a:rPr>
                        <a:t>Standard</a:t>
                      </a:r>
                      <a:r>
                        <a:rPr lang="en-US" b="1" baseline="0" dirty="0">
                          <a:latin typeface="Calibri Light" panose="020F0302020204030204" pitchFamily="34" charset="0"/>
                        </a:rPr>
                        <a:t> One: Purpose</a:t>
                      </a:r>
                      <a:endParaRPr lang="en-US" b="1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rgbClr val="5B8726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X.X</a:t>
                      </a:r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247309"/>
                  </a:ext>
                </a:extLst>
              </a:tr>
              <a:tr h="43779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 Light" panose="020F0302020204030204" pitchFamily="34" charset="0"/>
                        </a:rPr>
                        <a:t>Standard</a:t>
                      </a:r>
                      <a:r>
                        <a:rPr lang="en-US" b="1" baseline="0" dirty="0">
                          <a:latin typeface="Calibri Light" panose="020F0302020204030204" pitchFamily="34" charset="0"/>
                        </a:rPr>
                        <a:t> Two: Relationships</a:t>
                      </a:r>
                      <a:endParaRPr lang="en-US" b="1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rgbClr val="5B8726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X.X</a:t>
                      </a:r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939209"/>
                  </a:ext>
                </a:extLst>
              </a:tr>
              <a:tr h="43779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 Light" panose="020F0302020204030204" pitchFamily="34" charset="0"/>
                        </a:rPr>
                        <a:t>Standard Three: Leadership</a:t>
                      </a:r>
                    </a:p>
                  </a:txBody>
                  <a:tcPr>
                    <a:solidFill>
                      <a:srgbClr val="5B8726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X.X</a:t>
                      </a:r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530253"/>
                  </a:ext>
                </a:extLst>
              </a:tr>
              <a:tr h="43779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 Light" panose="020F0302020204030204" pitchFamily="34" charset="0"/>
                        </a:rPr>
                        <a:t>Standard</a:t>
                      </a:r>
                      <a:r>
                        <a:rPr lang="en-US" b="1" baseline="0" dirty="0">
                          <a:latin typeface="Calibri Light" panose="020F0302020204030204" pitchFamily="34" charset="0"/>
                        </a:rPr>
                        <a:t> Four: Professional Personnel</a:t>
                      </a:r>
                      <a:endParaRPr lang="en-US" b="1" dirty="0">
                        <a:latin typeface="Calibri Light" panose="020F0302020204030204" pitchFamily="34" charset="0"/>
                      </a:endParaRPr>
                    </a:p>
                  </a:txBody>
                  <a:tcPr>
                    <a:solidFill>
                      <a:srgbClr val="5B8726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X.X</a:t>
                      </a:r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150506"/>
                  </a:ext>
                </a:extLst>
              </a:tr>
              <a:tr h="43779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 Light" panose="020F0302020204030204" pitchFamily="34" charset="0"/>
                        </a:rPr>
                        <a:t>Standard Five: Teaching and Learning</a:t>
                      </a:r>
                    </a:p>
                  </a:txBody>
                  <a:tcPr>
                    <a:solidFill>
                      <a:srgbClr val="5B8726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X.X</a:t>
                      </a:r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47345"/>
                  </a:ext>
                </a:extLst>
              </a:tr>
              <a:tr h="43779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 Light" panose="020F0302020204030204" pitchFamily="34" charset="0"/>
                        </a:rPr>
                        <a:t>Standard Six: Student Services</a:t>
                      </a:r>
                    </a:p>
                  </a:txBody>
                  <a:tcPr>
                    <a:solidFill>
                      <a:srgbClr val="5B8726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X.X</a:t>
                      </a:r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903036"/>
                  </a:ext>
                </a:extLst>
              </a:tr>
              <a:tr h="437790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 Light" panose="020F0302020204030204" pitchFamily="34" charset="0"/>
                        </a:rPr>
                        <a:t>Standard Seven: Facilities</a:t>
                      </a:r>
                    </a:p>
                  </a:txBody>
                  <a:tcPr>
                    <a:solidFill>
                      <a:srgbClr val="5B8726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X.X</a:t>
                      </a:r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5776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3045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School Overall Rating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42072" y="2354324"/>
            <a:ext cx="4459857" cy="1569660"/>
          </a:xfrm>
          <a:prstGeom prst="rect">
            <a:avLst/>
          </a:prstGeom>
          <a:solidFill>
            <a:srgbClr val="5B8726">
              <a:alpha val="25098"/>
            </a:srgbClr>
          </a:solidFill>
          <a:ln w="76200">
            <a:solidFill>
              <a:srgbClr val="5B8726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spcBef>
                <a:spcPts val="2400"/>
              </a:spcBef>
              <a:spcAft>
                <a:spcPts val="2400"/>
              </a:spcAft>
            </a:pPr>
            <a:r>
              <a:rPr lang="en-US" sz="9600" spc="300" dirty="0">
                <a:latin typeface="Calibri Light" panose="020F0302020204030204" pitchFamily="34" charset="0"/>
              </a:rPr>
              <a:t>X.XX</a:t>
            </a:r>
          </a:p>
        </p:txBody>
      </p:sp>
    </p:spTree>
    <p:extLst>
      <p:ext uri="{BB962C8B-B14F-4D97-AF65-F5344CB8AC3E}">
        <p14:creationId xmlns:p14="http://schemas.microsoft.com/office/powerpoint/2010/main" val="36886734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Classroom Observation Tool Rating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42072" y="2354324"/>
            <a:ext cx="4459857" cy="1569660"/>
          </a:xfrm>
          <a:prstGeom prst="rect">
            <a:avLst/>
          </a:prstGeom>
          <a:solidFill>
            <a:srgbClr val="5B8726">
              <a:alpha val="25098"/>
            </a:srgbClr>
          </a:solidFill>
          <a:ln w="76200">
            <a:solidFill>
              <a:srgbClr val="5B8726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>
              <a:spcBef>
                <a:spcPts val="2400"/>
              </a:spcBef>
              <a:spcAft>
                <a:spcPts val="2400"/>
              </a:spcAft>
            </a:pPr>
            <a:r>
              <a:rPr lang="en-US" sz="9600" spc="300" dirty="0">
                <a:latin typeface="Calibri Light" panose="020F0302020204030204" pitchFamily="34" charset="0"/>
              </a:rPr>
              <a:t>X.XX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CA6E71-27DC-46D4-AE63-7D350B21EB43}"/>
              </a:ext>
            </a:extLst>
          </p:cNvPr>
          <p:cNvSpPr txBox="1"/>
          <p:nvPr/>
        </p:nvSpPr>
        <p:spPr>
          <a:xfrm>
            <a:off x="362959" y="5192337"/>
            <a:ext cx="4772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/>
              <a:t>NOTE: Remove this slide if the Classroom Observation Tool was not used by the Validation Team during the school visit. Otherwise, delete this text box and include the rating.</a:t>
            </a:r>
          </a:p>
        </p:txBody>
      </p:sp>
    </p:spTree>
    <p:extLst>
      <p:ext uri="{BB962C8B-B14F-4D97-AF65-F5344CB8AC3E}">
        <p14:creationId xmlns:p14="http://schemas.microsoft.com/office/powerpoint/2010/main" val="3604177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Validation Team Work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alibri Light" panose="020F0302020204030204" pitchFamily="34" charset="0"/>
              </a:rPr>
              <a:t>During our work at your school, the Validation Team: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Interviewed more than </a:t>
            </a:r>
            <a:r>
              <a:rPr lang="en-US" b="1" dirty="0">
                <a:latin typeface="Calibri Light" panose="020F0302020204030204" pitchFamily="34" charset="0"/>
              </a:rPr>
              <a:t>&lt;INSERT #&gt;</a:t>
            </a:r>
            <a:r>
              <a:rPr lang="en-US" dirty="0">
                <a:latin typeface="Calibri Light" panose="020F0302020204030204" pitchFamily="34" charset="0"/>
              </a:rPr>
              <a:t> stakeholders, students, parents, teachers, staff and administrators.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Observed in </a:t>
            </a:r>
            <a:r>
              <a:rPr lang="en-US" b="1" dirty="0">
                <a:latin typeface="Calibri Light" panose="020F0302020204030204" pitchFamily="34" charset="0"/>
              </a:rPr>
              <a:t>&lt;INSERT #&gt;</a:t>
            </a:r>
            <a:r>
              <a:rPr lang="en-US" dirty="0">
                <a:latin typeface="Calibri Light" panose="020F0302020204030204" pitchFamily="34" charset="0"/>
              </a:rPr>
              <a:t> classrooms.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Identified </a:t>
            </a:r>
            <a:r>
              <a:rPr lang="en-US" b="1" dirty="0">
                <a:latin typeface="Calibri Light" panose="020F0302020204030204" pitchFamily="34" charset="0"/>
              </a:rPr>
              <a:t>&lt;INSERT #&gt;</a:t>
            </a:r>
            <a:r>
              <a:rPr lang="en-US" dirty="0">
                <a:latin typeface="Calibri Light" panose="020F0302020204030204" pitchFamily="34" charset="0"/>
              </a:rPr>
              <a:t> Outstanding Strengths!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Identified </a:t>
            </a:r>
            <a:r>
              <a:rPr lang="en-US" b="1" dirty="0">
                <a:latin typeface="Calibri Light" panose="020F0302020204030204" pitchFamily="34" charset="0"/>
              </a:rPr>
              <a:t>&lt;INSERT #&gt;</a:t>
            </a:r>
            <a:r>
              <a:rPr lang="en-US" dirty="0">
                <a:latin typeface="Calibri Light" panose="020F0302020204030204" pitchFamily="34" charset="0"/>
              </a:rPr>
              <a:t> Major Deficiencies.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Identified </a:t>
            </a:r>
            <a:r>
              <a:rPr lang="en-US" b="1" dirty="0">
                <a:latin typeface="Calibri Light" panose="020F0302020204030204" pitchFamily="34" charset="0"/>
              </a:rPr>
              <a:t>&lt;INSERT #&gt;</a:t>
            </a:r>
            <a:r>
              <a:rPr lang="en-US" dirty="0">
                <a:latin typeface="Calibri Light" panose="020F0302020204030204" pitchFamily="34" charset="0"/>
              </a:rPr>
              <a:t> Potential Powerful Practices.</a:t>
            </a:r>
          </a:p>
        </p:txBody>
      </p:sp>
    </p:spTree>
    <p:extLst>
      <p:ext uri="{BB962C8B-B14F-4D97-AF65-F5344CB8AC3E}">
        <p14:creationId xmlns:p14="http://schemas.microsoft.com/office/powerpoint/2010/main" val="122620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Outstanding School Strengths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 Light" panose="020F0302020204030204" pitchFamily="34" charset="0"/>
              </a:rPr>
              <a:t>&lt;INSERT OUTSTANDING SCHOOL STRENGTH(S) HERE&gt;</a:t>
            </a:r>
          </a:p>
          <a:p>
            <a:r>
              <a:rPr lang="en-US" dirty="0">
                <a:latin typeface="Calibri Light" panose="020F0302020204030204" pitchFamily="34" charset="0"/>
              </a:rPr>
              <a:t>NOTE: Duplicate this slide if additional space is needed.</a:t>
            </a:r>
          </a:p>
        </p:txBody>
      </p:sp>
    </p:spTree>
    <p:extLst>
      <p:ext uri="{BB962C8B-B14F-4D97-AF65-F5344CB8AC3E}">
        <p14:creationId xmlns:p14="http://schemas.microsoft.com/office/powerpoint/2010/main" val="741530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Major Deficiencies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 Light" panose="020F0302020204030204" pitchFamily="34" charset="0"/>
              </a:rPr>
              <a:t>&lt;INSERT MAJOR DEFICIENCIES HERE&gt;</a:t>
            </a:r>
          </a:p>
          <a:p>
            <a:r>
              <a:rPr lang="en-US" dirty="0">
                <a:latin typeface="Calibri Light" panose="020F0302020204030204" pitchFamily="34" charset="0"/>
              </a:rPr>
              <a:t>NOTE: Duplicate this slide if additional space is needed.</a:t>
            </a:r>
          </a:p>
          <a:p>
            <a:r>
              <a:rPr lang="en-US" dirty="0">
                <a:latin typeface="Calibri Light" panose="020F0302020204030204" pitchFamily="34" charset="0"/>
              </a:rPr>
              <a:t>NOTE: If no Major Deficiencies are identified, please remove this slide from </a:t>
            </a:r>
            <a:r>
              <a:rPr lang="en-US">
                <a:latin typeface="Calibri Light" panose="020F0302020204030204" pitchFamily="34" charset="0"/>
              </a:rPr>
              <a:t>the presentation.</a:t>
            </a:r>
            <a:endParaRPr lang="en-US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4063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Potential Powerful Practices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 Light" panose="020F0302020204030204" pitchFamily="34" charset="0"/>
              </a:rPr>
              <a:t>&lt;INSERT POTENTIAL POWERFUL PRACTICE(S) HERE&gt;</a:t>
            </a:r>
          </a:p>
          <a:p>
            <a:r>
              <a:rPr lang="en-US" dirty="0">
                <a:latin typeface="Calibri Light" panose="020F0302020204030204" pitchFamily="34" charset="0"/>
              </a:rPr>
              <a:t>NOTE: If no potential Powerful Practices were identified by the Validation Team, please remove this slide from the presentation.</a:t>
            </a:r>
          </a:p>
        </p:txBody>
      </p:sp>
    </p:spTree>
    <p:extLst>
      <p:ext uri="{BB962C8B-B14F-4D97-AF65-F5344CB8AC3E}">
        <p14:creationId xmlns:p14="http://schemas.microsoft.com/office/powerpoint/2010/main" val="571206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Recommendation for Accreditation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alibri Light" panose="020F0302020204030204" pitchFamily="34" charset="0"/>
              </a:rPr>
              <a:t>“The charge of the Validation Team was to review, validate and evaluate the evidence your institution has provided and relay those findings to NLSA.</a:t>
            </a:r>
          </a:p>
          <a:p>
            <a:pPr marL="0" indent="0">
              <a:buNone/>
            </a:pPr>
            <a:endParaRPr lang="en-US" sz="500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Calibri Light" panose="020F0302020204030204" pitchFamily="34" charset="0"/>
              </a:rPr>
              <a:t>Based on our findings from the review of evidence, our Validation Team recommends that </a:t>
            </a:r>
            <a:r>
              <a:rPr lang="en-US" sz="2400" b="1" dirty="0">
                <a:latin typeface="Calibri Light" panose="020F0302020204030204" pitchFamily="34" charset="0"/>
              </a:rPr>
              <a:t>&lt;INSERT NAME OF SCHOOL&gt;</a:t>
            </a:r>
            <a:r>
              <a:rPr lang="en-US" sz="2400" dirty="0">
                <a:latin typeface="Calibri Light" panose="020F0302020204030204" pitchFamily="34" charset="0"/>
              </a:rPr>
              <a:t> be accredited, pending further review by your District Accreditation Commission and final action by the NLSA National Accreditation Commission.”</a:t>
            </a:r>
          </a:p>
        </p:txBody>
      </p:sp>
    </p:spTree>
    <p:extLst>
      <p:ext uri="{BB962C8B-B14F-4D97-AF65-F5344CB8AC3E}">
        <p14:creationId xmlns:p14="http://schemas.microsoft.com/office/powerpoint/2010/main" val="337580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What Comes Next?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latin typeface="Calibri Light" panose="020F0302020204030204" pitchFamily="34" charset="0"/>
              </a:rPr>
              <a:t>You will receive the final copy of the Validation Team Report within </a:t>
            </a:r>
            <a:r>
              <a:rPr lang="en-US" sz="2400" b="1" dirty="0">
                <a:latin typeface="Calibri Light" panose="020F0302020204030204" pitchFamily="34" charset="0"/>
              </a:rPr>
              <a:t>two weeks</a:t>
            </a:r>
            <a:r>
              <a:rPr lang="en-US" sz="2400" dirty="0">
                <a:latin typeface="Calibri Light" panose="020F0302020204030204" pitchFamily="34" charset="0"/>
              </a:rPr>
              <a:t> from the Team Captain.</a:t>
            </a:r>
          </a:p>
          <a:p>
            <a:r>
              <a:rPr lang="en-US" sz="2400" dirty="0">
                <a:latin typeface="Calibri Light" panose="020F0302020204030204" pitchFamily="34" charset="0"/>
              </a:rPr>
              <a:t>A copy of your Self-Study Report and Validation Team Report  must be sent by your School Administrator to the LCMS District office or District Accreditation Commission within </a:t>
            </a:r>
            <a:r>
              <a:rPr lang="en-US" sz="2400" b="1" dirty="0">
                <a:latin typeface="Calibri Light" panose="020F0302020204030204" pitchFamily="34" charset="0"/>
              </a:rPr>
              <a:t>two weeks </a:t>
            </a:r>
            <a:r>
              <a:rPr lang="en-US" sz="2400" dirty="0">
                <a:latin typeface="Calibri Light" panose="020F0302020204030204" pitchFamily="34" charset="0"/>
              </a:rPr>
              <a:t>of receipt from the Team Captain.</a:t>
            </a:r>
          </a:p>
        </p:txBody>
      </p:sp>
    </p:spTree>
    <p:extLst>
      <p:ext uri="{BB962C8B-B14F-4D97-AF65-F5344CB8AC3E}">
        <p14:creationId xmlns:p14="http://schemas.microsoft.com/office/powerpoint/2010/main" val="17636596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What Comes Next?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latin typeface="Calibri Light" panose="020F0302020204030204" pitchFamily="34" charset="0"/>
              </a:rPr>
              <a:t>Review and share the Validation Team Report with your faculty and stakeholders in whatever ways you believe are most helpful.</a:t>
            </a:r>
          </a:p>
          <a:p>
            <a:r>
              <a:rPr lang="en-US" sz="2400" dirty="0">
                <a:latin typeface="Calibri Light" panose="020F0302020204030204" pitchFamily="34" charset="0"/>
              </a:rPr>
              <a:t>Address actions noted by the Validation Team that should be addressed by your School Action Plan.</a:t>
            </a:r>
          </a:p>
          <a:p>
            <a:r>
              <a:rPr lang="en-US" sz="2400" dirty="0">
                <a:latin typeface="Calibri Light" panose="020F0302020204030204" pitchFamily="34" charset="0"/>
              </a:rPr>
              <a:t>Implement the School Action Plan over the course of your accreditation cycle.</a:t>
            </a:r>
          </a:p>
        </p:txBody>
      </p:sp>
    </p:spTree>
    <p:extLst>
      <p:ext uri="{BB962C8B-B14F-4D97-AF65-F5344CB8AC3E}">
        <p14:creationId xmlns:p14="http://schemas.microsoft.com/office/powerpoint/2010/main" val="1676502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24247"/>
            <a:ext cx="7886700" cy="353401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National Lutheran School Accreditation (NLSA) encourages, assists and recognizes Lutheran schools that provide quality Christian education and engage in continuous improvement.</a:t>
            </a:r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845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NLSA Accreditation Review Process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712986"/>
              </p:ext>
            </p:extLst>
          </p:nvPr>
        </p:nvGraphicFramePr>
        <p:xfrm>
          <a:off x="1524000" y="1552672"/>
          <a:ext cx="6096000" cy="346799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5917">
                  <a:extLst>
                    <a:ext uri="{9D8B030D-6E8A-4147-A177-3AD203B41FA5}">
                      <a16:colId xmlns:a16="http://schemas.microsoft.com/office/drawing/2014/main" val="2887235139"/>
                    </a:ext>
                  </a:extLst>
                </a:gridCol>
                <a:gridCol w="2030083">
                  <a:extLst>
                    <a:ext uri="{9D8B030D-6E8A-4147-A177-3AD203B41FA5}">
                      <a16:colId xmlns:a16="http://schemas.microsoft.com/office/drawing/2014/main" val="4234106536"/>
                    </a:ext>
                  </a:extLst>
                </a:gridCol>
              </a:tblGrid>
              <a:tr h="79372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NLSA</a:t>
                      </a:r>
                      <a:r>
                        <a:rPr lang="en-US" baseline="0" dirty="0"/>
                        <a:t> Accreditation Process</a:t>
                      </a:r>
                      <a:endParaRPr lang="en-US" dirty="0"/>
                    </a:p>
                  </a:txBody>
                  <a:tcPr anchor="ctr">
                    <a:solidFill>
                      <a:srgbClr val="5B872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Status and Deadlines</a:t>
                      </a:r>
                    </a:p>
                  </a:txBody>
                  <a:tcPr anchor="ctr">
                    <a:solidFill>
                      <a:srgbClr val="5B87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231872"/>
                  </a:ext>
                </a:extLst>
              </a:tr>
              <a:tr h="681493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 Light" panose="020F0302020204030204" pitchFamily="34" charset="0"/>
                        </a:rPr>
                        <a:t>Validation Team Recommendation</a:t>
                      </a:r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COMPELTE!</a:t>
                      </a:r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2247309"/>
                  </a:ext>
                </a:extLst>
              </a:tr>
              <a:tr h="996389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 Light" panose="020F0302020204030204" pitchFamily="34" charset="0"/>
                        </a:rPr>
                        <a:t>District Accreditation</a:t>
                      </a:r>
                      <a:r>
                        <a:rPr lang="en-US" b="1" baseline="0" dirty="0">
                          <a:latin typeface="Calibri Light" panose="020F0302020204030204" pitchFamily="34" charset="0"/>
                        </a:rPr>
                        <a:t> Commission Review and Recommendation</a:t>
                      </a:r>
                      <a:endParaRPr lang="en-US" b="1" dirty="0"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No</a:t>
                      </a:r>
                      <a:r>
                        <a:rPr lang="en-US" b="1" baseline="0" dirty="0"/>
                        <a:t> Later than</a:t>
                      </a:r>
                      <a:br>
                        <a:rPr lang="en-US" b="1" baseline="0" dirty="0"/>
                      </a:br>
                      <a:r>
                        <a:rPr lang="en-US" b="1" baseline="0" dirty="0"/>
                        <a:t>May 15</a:t>
                      </a:r>
                      <a:r>
                        <a:rPr lang="en-US" b="1" baseline="30000" dirty="0"/>
                        <a:t>th</a:t>
                      </a:r>
                      <a:r>
                        <a:rPr lang="en-US" b="1" baseline="0" dirty="0"/>
                        <a:t> </a:t>
                      </a:r>
                      <a:endParaRPr lang="en-US" b="1" dirty="0"/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939209"/>
                  </a:ext>
                </a:extLst>
              </a:tr>
              <a:tr h="996389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alibri Light" panose="020F0302020204030204" pitchFamily="34" charset="0"/>
                        </a:rPr>
                        <a:t>NLSA Accreditation Commission Grants</a:t>
                      </a:r>
                      <a:r>
                        <a:rPr lang="en-US" b="1" baseline="0" dirty="0">
                          <a:latin typeface="Calibri Light" panose="020F0302020204030204" pitchFamily="34" charset="0"/>
                        </a:rPr>
                        <a:t> Accreditation and Status</a:t>
                      </a:r>
                      <a:endParaRPr lang="en-US" b="1" dirty="0">
                        <a:latin typeface="Calibri Light" panose="020F0302020204030204" pitchFamily="34" charset="0"/>
                      </a:endParaRPr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Last Week</a:t>
                      </a:r>
                      <a:r>
                        <a:rPr lang="en-US" b="1" baseline="0" dirty="0"/>
                        <a:t> of July</a:t>
                      </a:r>
                      <a:endParaRPr lang="en-US" b="1" dirty="0"/>
                    </a:p>
                  </a:txBody>
                  <a:tcPr anchor="ctr">
                    <a:solidFill>
                      <a:srgbClr val="5B8726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6530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6017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031" y="2326271"/>
            <a:ext cx="7531939" cy="1325563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/>
              <a:t>We believe in the power of Christ-centered education!</a:t>
            </a:r>
          </a:p>
        </p:txBody>
      </p:sp>
    </p:spTree>
    <p:extLst>
      <p:ext uri="{BB962C8B-B14F-4D97-AF65-F5344CB8AC3E}">
        <p14:creationId xmlns:p14="http://schemas.microsoft.com/office/powerpoint/2010/main" val="1352344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0060"/>
            <a:ext cx="7886700" cy="353991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NLSA provides a distinctively Lutheran protocol for Lutheran education institutions committed to systematic, systemic and sustainable change and improvement.</a:t>
            </a:r>
            <a:br>
              <a:rPr lang="en-US" dirty="0"/>
            </a:br>
            <a:endParaRPr lang="en-US" dirty="0"/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762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28650" y="957532"/>
            <a:ext cx="7886700" cy="4606506"/>
          </a:xfrm>
        </p:spPr>
        <p:txBody>
          <a:bodyPr>
            <a:normAutofit/>
          </a:bodyPr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>
                <a:latin typeface="Calibri Light" panose="020F0302020204030204" pitchFamily="34" charset="0"/>
              </a:rPr>
              <a:t>Builds the capacity of the school to enhance ministry opportunities and increase and sustain student learning.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>
                <a:latin typeface="Calibri Light" panose="020F0302020204030204" pitchFamily="34" charset="0"/>
              </a:rPr>
              <a:t>Stimulates and improved effectiveness and efficiency throughout the institution.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</a:pPr>
            <a:r>
              <a:rPr lang="en-US" sz="3200" dirty="0">
                <a:latin typeface="Calibri Light" panose="020F0302020204030204" pitchFamily="34" charset="0"/>
              </a:rPr>
              <a:t>Provides schools with a framework for quality and continuous improvement so that you may also achieve.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34320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38687"/>
            <a:ext cx="7886700" cy="3510952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LINKING</a:t>
            </a:r>
            <a:r>
              <a:rPr lang="en-US" sz="4000" dirty="0"/>
              <a:t> Lutheran Schools in the </a:t>
            </a:r>
            <a:r>
              <a:rPr lang="en-US" sz="4000" b="1" dirty="0"/>
              <a:t>PURSUIT</a:t>
            </a:r>
            <a:r>
              <a:rPr lang="en-US" sz="4000" dirty="0"/>
              <a:t> of </a:t>
            </a:r>
            <a:r>
              <a:rPr lang="en-US" sz="4000" b="1" dirty="0"/>
              <a:t>QUALITY</a:t>
            </a:r>
            <a:br>
              <a:rPr lang="en-US" sz="4000" dirty="0"/>
            </a:br>
            <a:br>
              <a:rPr lang="en-US" sz="4000" dirty="0"/>
            </a:br>
            <a:r>
              <a:rPr lang="en-US" sz="4000" b="1" dirty="0"/>
              <a:t>EMPOWERING</a:t>
            </a:r>
            <a:r>
              <a:rPr lang="en-US" sz="4000" dirty="0"/>
              <a:t> Lutheran Schools to share the life-changing </a:t>
            </a:r>
            <a:r>
              <a:rPr lang="en-US" sz="4000" b="1" dirty="0"/>
              <a:t>MESSAGE</a:t>
            </a:r>
            <a:r>
              <a:rPr lang="en-US" sz="4000" dirty="0"/>
              <a:t> of </a:t>
            </a:r>
            <a:r>
              <a:rPr lang="en-US" sz="4000" b="1" dirty="0"/>
              <a:t>JESUS’ LOVE</a:t>
            </a:r>
            <a:endParaRPr lang="en-US" dirty="0"/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28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Key Elements for NLSA Accreditation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429000"/>
            <a:ext cx="7886700" cy="1488507"/>
          </a:xfrm>
        </p:spPr>
        <p:txBody>
          <a:bodyPr/>
          <a:lstStyle/>
          <a:p>
            <a:r>
              <a:rPr lang="en-US" dirty="0">
                <a:latin typeface="Calibri Light" panose="020F0302020204030204" pitchFamily="34" charset="0"/>
              </a:rPr>
              <a:t>Self-Assessment through the Self-Study Process</a:t>
            </a:r>
          </a:p>
          <a:p>
            <a:r>
              <a:rPr lang="en-US" dirty="0">
                <a:latin typeface="Calibri Light" panose="020F0302020204030204" pitchFamily="34" charset="0"/>
              </a:rPr>
              <a:t>Validation Team Assessment</a:t>
            </a:r>
          </a:p>
          <a:p>
            <a:endParaRPr lang="en-US" dirty="0"/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28650" y="1690689"/>
            <a:ext cx="7886700" cy="14579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dirty="0"/>
              <a:t>NLSA uses a BALANCED, PERFORMACE-BASED process that examines multiple facets of the organization and how they work together to produce results.</a:t>
            </a:r>
          </a:p>
        </p:txBody>
      </p:sp>
    </p:spTree>
    <p:extLst>
      <p:ext uri="{BB962C8B-B14F-4D97-AF65-F5344CB8AC3E}">
        <p14:creationId xmlns:p14="http://schemas.microsoft.com/office/powerpoint/2010/main" val="3850241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The Validation Team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Calibri Light" panose="020F0302020204030204" pitchFamily="34" charset="0"/>
              </a:rPr>
              <a:t>The Validation Team: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Comprised of professional peers with diverse experience and rich contextual perspective.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Assesses and evaluates the school’s effectiveness in meeting the requirements of accreditation.</a:t>
            </a:r>
          </a:p>
          <a:p>
            <a:r>
              <a:rPr lang="en-US" sz="2400" b="1" dirty="0">
                <a:latin typeface="Calibri Light" panose="020F0302020204030204" pitchFamily="34" charset="0"/>
              </a:rPr>
              <a:t>The Validation Team Visit: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Provides important validation and recognition.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Delivers valuable feedback and suggestions for related ongoing improvement.</a:t>
            </a:r>
          </a:p>
        </p:txBody>
      </p:sp>
    </p:spTree>
    <p:extLst>
      <p:ext uri="{BB962C8B-B14F-4D97-AF65-F5344CB8AC3E}">
        <p14:creationId xmlns:p14="http://schemas.microsoft.com/office/powerpoint/2010/main" val="20307767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Members of the Validation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alibri Light" panose="020F0302020204030204" pitchFamily="34" charset="0"/>
              </a:rPr>
              <a:t>&lt;INSERT TEAM CAPTAIN NAME HERE&gt;</a:t>
            </a:r>
          </a:p>
          <a:p>
            <a:r>
              <a:rPr lang="en-US" dirty="0">
                <a:latin typeface="Calibri Light" panose="020F0302020204030204" pitchFamily="34" charset="0"/>
              </a:rPr>
              <a:t>&lt;INSERT TEAM MEMBER NAME HERE&gt;</a:t>
            </a:r>
          </a:p>
          <a:p>
            <a:r>
              <a:rPr lang="en-US" dirty="0">
                <a:latin typeface="Calibri Light" panose="020F0302020204030204" pitchFamily="34" charset="0"/>
              </a:rPr>
              <a:t>&lt;INSERT TEAM MEMBER NAME HERE&gt;</a:t>
            </a:r>
          </a:p>
          <a:p>
            <a:r>
              <a:rPr lang="en-US" dirty="0">
                <a:latin typeface="Calibri Light" panose="020F0302020204030204" pitchFamily="34" charset="0"/>
              </a:rPr>
              <a:t>NOTE: Duplicate this slide if additional space is needed.</a:t>
            </a:r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574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689" y="5217665"/>
            <a:ext cx="2581661" cy="10942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Validation Team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alibri Light" panose="020F0302020204030204" pitchFamily="34" charset="0"/>
              </a:rPr>
              <a:t>Members of the Validation Team: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Reviewed the Self-Study Document and Related Evidence Provided by the School.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Listened to Relevant Staff Presentations.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Interviewed School Stakeholders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Examined Additional Evidence Presented by the School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Visited Classrooms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Observed Practices and Learning Environments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Collected and Organized Data</a:t>
            </a:r>
          </a:p>
          <a:p>
            <a:pPr lvl="1"/>
            <a:r>
              <a:rPr lang="en-US" dirty="0">
                <a:latin typeface="Calibri Light" panose="020F0302020204030204" pitchFamily="34" charset="0"/>
              </a:rPr>
              <a:t>Engaged in Deliberations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487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</TotalTime>
  <Words>787</Words>
  <Application>Microsoft Office PowerPoint</Application>
  <PresentationFormat>On-screen Show (4:3)</PresentationFormat>
  <Paragraphs>96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Validation Team Exit Report</vt:lpstr>
      <vt:lpstr>National Lutheran School Accreditation (NLSA) encourages, assists and recognizes Lutheran schools that provide quality Christian education and engage in continuous improvement.</vt:lpstr>
      <vt:lpstr>NLSA provides a distinctively Lutheran protocol for Lutheran education institutions committed to systematic, systemic and sustainable change and improvement. </vt:lpstr>
      <vt:lpstr>PowerPoint Presentation</vt:lpstr>
      <vt:lpstr>LINKING Lutheran Schools in the PURSUIT of QUALITY  EMPOWERING Lutheran Schools to share the life-changing MESSAGE of JESUS’ LOVE</vt:lpstr>
      <vt:lpstr>Key Elements for NLSA Accreditation</vt:lpstr>
      <vt:lpstr>The Validation Team Assessment</vt:lpstr>
      <vt:lpstr>Members of the Validation Team</vt:lpstr>
      <vt:lpstr>Validation Team Work</vt:lpstr>
      <vt:lpstr>Validation Team School Ratings</vt:lpstr>
      <vt:lpstr>School Overall Rating</vt:lpstr>
      <vt:lpstr>Classroom Observation Tool Rating</vt:lpstr>
      <vt:lpstr>Validation Team Work</vt:lpstr>
      <vt:lpstr>Outstanding School Strengths</vt:lpstr>
      <vt:lpstr>Major Deficiencies</vt:lpstr>
      <vt:lpstr>Potential Powerful Practices</vt:lpstr>
      <vt:lpstr>Recommendation for Accreditation</vt:lpstr>
      <vt:lpstr>What Comes Next?</vt:lpstr>
      <vt:lpstr>What Comes Next?</vt:lpstr>
      <vt:lpstr>NLSA Accreditation Review Process</vt:lpstr>
      <vt:lpstr>We believe in the power of Christ-centered education!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Validation Team Exit Report</dc:title>
  <dc:creator>Bergholt, Matthew</dc:creator>
  <cp:lastModifiedBy>Bergholt, Matthew</cp:lastModifiedBy>
  <cp:revision>20</cp:revision>
  <cp:lastPrinted>2017-07-21T15:08:38Z</cp:lastPrinted>
  <dcterms:created xsi:type="dcterms:W3CDTF">2017-07-21T13:24:19Z</dcterms:created>
  <dcterms:modified xsi:type="dcterms:W3CDTF">2018-08-31T22:24:57Z</dcterms:modified>
</cp:coreProperties>
</file>